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1" r:id="rId4"/>
    <p:sldId id="259" r:id="rId5"/>
    <p:sldId id="268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5" autoAdjust="0"/>
    <p:restoredTop sz="94660"/>
  </p:normalViewPr>
  <p:slideViewPr>
    <p:cSldViewPr snapToGrid="0">
      <p:cViewPr>
        <p:scale>
          <a:sx n="75" d="100"/>
          <a:sy n="75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49C8A-EE79-48BC-9171-E083A2B663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Ratio and Proportion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D15111-F4E6-4E27-97CF-B063E67460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74100" y="4777381"/>
            <a:ext cx="2830512" cy="467719"/>
          </a:xfrm>
        </p:spPr>
        <p:txBody>
          <a:bodyPr/>
          <a:lstStyle/>
          <a:p>
            <a:r>
              <a:rPr lang="en-US" dirty="0"/>
              <a:t>Melissa Hayles </a:t>
            </a:r>
          </a:p>
        </p:txBody>
      </p:sp>
    </p:spTree>
    <p:extLst>
      <p:ext uri="{BB962C8B-B14F-4D97-AF65-F5344CB8AC3E}">
        <p14:creationId xmlns:p14="http://schemas.microsoft.com/office/powerpoint/2010/main" val="411177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7B574-B6E0-4047-AF8B-AD0F88991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ratio?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05BC6-9ED5-4F9F-8EA8-092CEE0F2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A </a:t>
            </a:r>
            <a:r>
              <a:rPr lang="en-US" altLang="en-US" sz="2000" u="sng" dirty="0"/>
              <a:t>ratio</a:t>
            </a:r>
            <a:r>
              <a:rPr lang="en-US" altLang="en-US" sz="2000" dirty="0"/>
              <a:t> is the comparison of two quantities with the same unit.</a:t>
            </a:r>
          </a:p>
          <a:p>
            <a:r>
              <a:rPr lang="en-US" altLang="en-US" sz="2000" dirty="0"/>
              <a:t>A ratio can be written in three ways:</a:t>
            </a:r>
          </a:p>
          <a:p>
            <a:pPr lvl="1"/>
            <a:r>
              <a:rPr lang="en-US" altLang="en-US" sz="2000" dirty="0"/>
              <a:t>As a quotient (fraction in simplest form)- a/b</a:t>
            </a:r>
          </a:p>
          <a:p>
            <a:pPr lvl="1"/>
            <a:r>
              <a:rPr lang="en-US" altLang="en-US" sz="2000" dirty="0"/>
              <a:t>As two numbers separated by a colon (:)- a:b</a:t>
            </a:r>
          </a:p>
          <a:p>
            <a:pPr lvl="1"/>
            <a:r>
              <a:rPr lang="en-US" altLang="en-US" sz="2000" dirty="0"/>
              <a:t>As two numbers separated by the word “to”- a to b </a:t>
            </a:r>
          </a:p>
          <a:p>
            <a:pPr marL="0" indent="0">
              <a:buNone/>
            </a:pPr>
            <a:endParaRPr lang="en-US" alt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208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7B574-B6E0-4047-AF8B-AD0F88991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35878"/>
          </a:xfrm>
        </p:spPr>
        <p:txBody>
          <a:bodyPr/>
          <a:lstStyle/>
          <a:p>
            <a:r>
              <a:rPr lang="en-US" dirty="0"/>
              <a:t>What is a proportion?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05BC6-9ED5-4F9F-8EA8-092CEE0F2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678" y="2133599"/>
            <a:ext cx="10417934" cy="4214191"/>
          </a:xfrm>
        </p:spPr>
        <p:txBody>
          <a:bodyPr/>
          <a:lstStyle/>
          <a:p>
            <a:r>
              <a:rPr lang="en-US" altLang="en-US" dirty="0"/>
              <a:t>A </a:t>
            </a:r>
            <a:r>
              <a:rPr lang="en-US" altLang="en-US" u="sng" dirty="0"/>
              <a:t>proportion</a:t>
            </a:r>
            <a:r>
              <a:rPr lang="en-US" altLang="en-US" dirty="0"/>
              <a:t> is the equality of two ratios or rates.</a:t>
            </a:r>
          </a:p>
          <a:p>
            <a:r>
              <a:rPr lang="en-US" altLang="en-US" dirty="0"/>
              <a:t>If a/b and c/d are equal ratios or rates, then a/b = c/d is a proportion.</a:t>
            </a:r>
          </a:p>
          <a:p>
            <a:r>
              <a:rPr lang="en-US" altLang="en-US" dirty="0"/>
              <a:t>In any true proportion the cross products are equal:  </a:t>
            </a:r>
          </a:p>
          <a:p>
            <a:r>
              <a:rPr lang="en-US" altLang="en-US" dirty="0"/>
              <a:t>You must use cross multiplication, which gives ad=cd</a:t>
            </a:r>
          </a:p>
          <a:p>
            <a:r>
              <a:rPr lang="en-US" altLang="en-US" dirty="0"/>
              <a:t>To simplify, you find the greatest common factor for both the numerator and the denominator 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808199-B0F3-484D-88E0-6FB6A292CA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424" y="2513594"/>
            <a:ext cx="1237810" cy="1159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193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7B574-B6E0-4047-AF8B-AD0F88991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285745" cy="1280890"/>
          </a:xfrm>
        </p:spPr>
        <p:txBody>
          <a:bodyPr/>
          <a:lstStyle/>
          <a:p>
            <a:r>
              <a:rPr lang="en-US" dirty="0"/>
              <a:t>Problem Solving, Ratio and Proportions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05BC6-9ED5-4F9F-8EA8-092CEE0F2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964334"/>
            <a:ext cx="8285745" cy="40406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Biologist need to find out how many deer are in Newburgh.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Using “tag and recapture” process, estimate the size of a population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7" name="Picture 6" descr="A deer in the grass&#10;&#10;Description automatically generated">
            <a:extLst>
              <a:ext uri="{FF2B5EF4-FFF2-40B4-BE49-F238E27FC236}">
                <a16:creationId xmlns:a16="http://schemas.microsoft.com/office/drawing/2014/main" id="{A490AD63-36BB-4D68-82EA-A23F8EF8DC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013" y="3001218"/>
            <a:ext cx="5493984" cy="270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042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CF1BC-A5A7-4E28-9B3A-969FAFA8E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21840-042C-47B9-93A5-4C3818044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73200"/>
            <a:ext cx="8915400" cy="4438022"/>
          </a:xfrm>
        </p:spPr>
        <p:txBody>
          <a:bodyPr/>
          <a:lstStyle/>
          <a:p>
            <a:r>
              <a:rPr lang="en-US" dirty="0"/>
              <a:t>Purpose: Use and manipulate concrete objects that are instructional in formulating and testing their thinking and understanding of ratio and proportion</a:t>
            </a:r>
          </a:p>
          <a:p>
            <a:r>
              <a:rPr lang="en-US" dirty="0"/>
              <a:t>Goal: To estimate the number of deer in the forest using “tag and recapture” process. </a:t>
            </a:r>
            <a:endParaRPr lang="en-US" b="1" dirty="0"/>
          </a:p>
          <a:p>
            <a:r>
              <a:rPr lang="en-US" b="1" dirty="0"/>
              <a:t>Materials Needed</a:t>
            </a:r>
            <a:r>
              <a:rPr lang="en-US" dirty="0"/>
              <a:t>: 1 bag a white pinto beans; 1 bag of red beans; 1 forest (paper sack); and a trap (a small cup). </a:t>
            </a:r>
          </a:p>
          <a:p>
            <a:pPr lvl="1"/>
            <a:r>
              <a:rPr lang="en-US" dirty="0"/>
              <a:t>White beans = tagged deer</a:t>
            </a:r>
          </a:p>
          <a:p>
            <a:pPr lvl="1"/>
            <a:r>
              <a:rPr lang="en-US" dirty="0"/>
              <a:t>Red bean = untagged deer</a:t>
            </a:r>
          </a:p>
          <a:p>
            <a:pPr lvl="1"/>
            <a:r>
              <a:rPr lang="en-US" dirty="0"/>
              <a:t>Paper sack = forest</a:t>
            </a:r>
          </a:p>
          <a:p>
            <a:pPr lvl="1"/>
            <a:r>
              <a:rPr lang="en-US" dirty="0"/>
              <a:t>Trap = spoon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286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88D88-1385-4FB7-839B-D954CF0F3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AEA94-2286-4F6F-B06D-3115B29D6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97496"/>
            <a:ext cx="8915400" cy="4413726"/>
          </a:xfrm>
        </p:spPr>
        <p:txBody>
          <a:bodyPr>
            <a:normAutofit/>
          </a:bodyPr>
          <a:lstStyle/>
          <a:p>
            <a:r>
              <a:rPr lang="en-US" dirty="0"/>
              <a:t>Steps </a:t>
            </a:r>
          </a:p>
          <a:p>
            <a:pPr marL="0" lvl="0" indent="0">
              <a:buNone/>
            </a:pPr>
            <a:r>
              <a:rPr lang="en-US" dirty="0"/>
              <a:t>1. Red beans are the initial population of deer in the forest; White beans are the tagged deer.</a:t>
            </a:r>
          </a:p>
          <a:p>
            <a:pPr marL="0" lvl="0" indent="0">
              <a:buNone/>
            </a:pPr>
            <a:r>
              <a:rPr lang="en-US" dirty="0"/>
              <a:t>2. Using your cage (cup) collect a sample to deer from the forest.  Count and tag the deer.  Return the tagged deer into the forest.</a:t>
            </a:r>
          </a:p>
          <a:p>
            <a:pPr marL="0" lvl="0" indent="0">
              <a:buNone/>
            </a:pPr>
            <a:r>
              <a:rPr lang="en-US" dirty="0"/>
              <a:t>3. Collect and additional sample.  Count the number of tagged and untagged deer.</a:t>
            </a:r>
          </a:p>
          <a:p>
            <a:pPr marL="0" lvl="0" indent="0">
              <a:buNone/>
            </a:pPr>
            <a:r>
              <a:rPr lang="en-US" dirty="0"/>
              <a:t>4. Use the data (counts) to write proportions.</a:t>
            </a:r>
          </a:p>
          <a:p>
            <a:pPr marL="0" lvl="0" indent="0">
              <a:buNone/>
            </a:pPr>
            <a:r>
              <a:rPr lang="en-US" dirty="0"/>
              <a:t>5. Solve the ratios to find the forest proportion.</a:t>
            </a:r>
          </a:p>
          <a:p>
            <a:pPr marL="0" lvl="0" indent="0">
              <a:buNone/>
            </a:pPr>
            <a:r>
              <a:rPr lang="en-US" dirty="0"/>
              <a:t>6. Place the data in the proportion below.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390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3302-2C5F-4539-BFE8-FBD83DD2F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0835" y="624110"/>
            <a:ext cx="9463777" cy="1280890"/>
          </a:xfrm>
        </p:spPr>
        <p:txBody>
          <a:bodyPr/>
          <a:lstStyle/>
          <a:p>
            <a:r>
              <a:rPr lang="en-US" dirty="0"/>
              <a:t>Worksheet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35D54-2F8F-44D2-BD6E-5B0EC375E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0835" y="1905000"/>
            <a:ext cx="9463777" cy="4006222"/>
          </a:xfrm>
        </p:spPr>
        <p:txBody>
          <a:bodyPr/>
          <a:lstStyle/>
          <a:p>
            <a:r>
              <a:rPr lang="en-US" dirty="0"/>
              <a:t>See worksheet</a:t>
            </a:r>
          </a:p>
          <a:p>
            <a:r>
              <a:rPr lang="en-US" dirty="0"/>
              <a:t>Possible population based on groups </a:t>
            </a:r>
          </a:p>
        </p:txBody>
      </p:sp>
    </p:spTree>
    <p:extLst>
      <p:ext uri="{BB962C8B-B14F-4D97-AF65-F5344CB8AC3E}">
        <p14:creationId xmlns:p14="http://schemas.microsoft.com/office/powerpoint/2010/main" val="152380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8F695-0BE0-4E08-94F6-FA94EA579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701" y="624110"/>
            <a:ext cx="9967912" cy="810990"/>
          </a:xfrm>
        </p:spPr>
        <p:txBody>
          <a:bodyPr/>
          <a:lstStyle/>
          <a:p>
            <a:r>
              <a:rPr lang="en-US" dirty="0"/>
              <a:t>Find the total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6DCAD9-AEB7-424F-804D-5E3C15B7F5E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08100" y="1435100"/>
                <a:ext cx="10196512" cy="4476122"/>
              </a:xfrm>
            </p:spPr>
            <p:txBody>
              <a:bodyPr>
                <a:normAutofit/>
              </a:bodyPr>
              <a:lstStyle/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dirty="0"/>
                          <m:t>R</m:t>
                        </m:r>
                        <m:r>
                          <m:rPr>
                            <m:nor/>
                          </m:rPr>
                          <a:rPr lang="en-US" sz="2600" dirty="0"/>
                          <m:t> (</m:t>
                        </m:r>
                        <m:r>
                          <m:rPr>
                            <m:nor/>
                          </m:rPr>
                          <a:rPr lang="en-US" sz="2600" dirty="0"/>
                          <m:t>marked</m:t>
                        </m:r>
                        <m:r>
                          <m:rPr>
                            <m:nor/>
                          </m:rPr>
                          <a:rPr lang="en-US" sz="2600" dirty="0"/>
                          <m:t> </m:t>
                        </m:r>
                        <m:r>
                          <m:rPr>
                            <m:nor/>
                          </m:rPr>
                          <a:rPr lang="en-US" sz="2600" dirty="0"/>
                          <m:t>recaptures</m:t>
                        </m:r>
                        <m:r>
                          <m:rPr>
                            <m:nor/>
                          </m:rPr>
                          <a:rPr lang="en-US" sz="2600" dirty="0"/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dirty="0"/>
                          <m:t> </m:t>
                        </m:r>
                        <m:r>
                          <m:rPr>
                            <m:nor/>
                          </m:rPr>
                          <a:rPr lang="en-US" sz="2600" b="0" i="0" dirty="0" smtClean="0"/>
                          <m:t>T</m:t>
                        </m:r>
                        <m:r>
                          <m:rPr>
                            <m:nor/>
                          </m:rPr>
                          <a:rPr lang="en-US" sz="2600" dirty="0"/>
                          <m:t>(</m:t>
                        </m:r>
                        <m:r>
                          <m:rPr>
                            <m:nor/>
                          </m:rPr>
                          <a:rPr lang="en-US" sz="2600" dirty="0"/>
                          <m:t>total</m:t>
                        </m:r>
                        <m:r>
                          <m:rPr>
                            <m:nor/>
                          </m:rPr>
                          <a:rPr lang="en-US" sz="2600" dirty="0"/>
                          <m:t> </m:t>
                        </m:r>
                        <m:r>
                          <m:rPr>
                            <m:nor/>
                          </m:rPr>
                          <a:rPr lang="en-US" sz="2600" dirty="0"/>
                          <m:t>in</m:t>
                        </m:r>
                        <m:r>
                          <m:rPr>
                            <m:nor/>
                          </m:rPr>
                          <a:rPr lang="en-US" sz="2600" dirty="0"/>
                          <m:t> </m:t>
                        </m:r>
                        <m:r>
                          <m:rPr>
                            <m:nor/>
                          </m:rPr>
                          <a:rPr lang="en-US" sz="2600" dirty="0"/>
                          <m:t>second</m:t>
                        </m:r>
                        <m:r>
                          <m:rPr>
                            <m:nor/>
                          </m:rPr>
                          <a:rPr lang="en-US" sz="2600" dirty="0"/>
                          <m:t> </m:t>
                        </m:r>
                        <m:r>
                          <m:rPr>
                            <m:nor/>
                          </m:rPr>
                          <a:rPr lang="en-US" sz="2600" dirty="0"/>
                          <m:t>sample</m:t>
                        </m:r>
                        <m:r>
                          <m:rPr>
                            <m:nor/>
                          </m:rPr>
                          <a:rPr lang="en-US" sz="2600" dirty="0"/>
                          <m:t>)</m:t>
                        </m:r>
                      </m:den>
                    </m:f>
                  </m:oMath>
                </a14:m>
                <a:r>
                  <a:rPr lang="en-US" sz="2600" dirty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600" dirty="0"/>
                          <m:t>M</m:t>
                        </m:r>
                        <m:r>
                          <m:rPr>
                            <m:nor/>
                          </m:rPr>
                          <a:rPr lang="en-US" sz="2600" dirty="0"/>
                          <m:t> (</m:t>
                        </m:r>
                        <m:r>
                          <m:rPr>
                            <m:nor/>
                          </m:rPr>
                          <a:rPr lang="en-US" sz="2600" dirty="0"/>
                          <m:t>marked</m:t>
                        </m:r>
                        <m:r>
                          <m:rPr>
                            <m:nor/>
                          </m:rPr>
                          <a:rPr lang="en-US" sz="2600" dirty="0"/>
                          <m:t> </m:t>
                        </m:r>
                        <m:r>
                          <m:rPr>
                            <m:nor/>
                          </m:rPr>
                          <a:rPr lang="en-US" sz="2600" dirty="0"/>
                          <m:t>initially</m:t>
                        </m:r>
                        <m:r>
                          <m:rPr>
                            <m:nor/>
                          </m:rPr>
                          <a:rPr lang="en-US" sz="2600" dirty="0"/>
                          <m:t>) 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600" dirty="0"/>
                          <m:t>N</m:t>
                        </m:r>
                        <m:r>
                          <m:rPr>
                            <m:nor/>
                          </m:rPr>
                          <a:rPr lang="en-US" sz="2600" dirty="0"/>
                          <m:t> (</m:t>
                        </m:r>
                        <m:r>
                          <m:rPr>
                            <m:nor/>
                          </m:rPr>
                          <a:rPr lang="en-US" sz="2600" dirty="0"/>
                          <m:t>total</m:t>
                        </m:r>
                        <m:r>
                          <m:rPr>
                            <m:nor/>
                          </m:rPr>
                          <a:rPr lang="en-US" sz="2600" dirty="0"/>
                          <m:t> </m:t>
                        </m:r>
                        <m:r>
                          <m:rPr>
                            <m:nor/>
                          </m:rPr>
                          <a:rPr lang="en-US" sz="2600" dirty="0"/>
                          <m:t>pop</m:t>
                        </m:r>
                        <m:r>
                          <m:rPr>
                            <m:nor/>
                          </m:rPr>
                          <a:rPr lang="en-US" sz="2600" dirty="0"/>
                          <m:t>. </m:t>
                        </m:r>
                        <m:r>
                          <m:rPr>
                            <m:nor/>
                          </m:rPr>
                          <a:rPr lang="en-US" sz="2600" dirty="0"/>
                          <m:t>size</m:t>
                        </m:r>
                        <m:r>
                          <m:rPr>
                            <m:nor/>
                          </m:rPr>
                          <a:rPr lang="en-US" sz="2600" dirty="0"/>
                          <m:t>)   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3600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6DCAD9-AEB7-424F-804D-5E3C15B7F5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8100" y="1435100"/>
                <a:ext cx="10196512" cy="447612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945284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1321</TotalTime>
  <Words>386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Century Gothic</vt:lpstr>
      <vt:lpstr>Wingdings 3</vt:lpstr>
      <vt:lpstr>Wisp</vt:lpstr>
      <vt:lpstr>Ratio and Proportion</vt:lpstr>
      <vt:lpstr>What is a ratio? </vt:lpstr>
      <vt:lpstr>What is a proportion?</vt:lpstr>
      <vt:lpstr>Problem Solving, Ratio and Proportions</vt:lpstr>
      <vt:lpstr>Objective </vt:lpstr>
      <vt:lpstr>Process </vt:lpstr>
      <vt:lpstr>Worksheet</vt:lpstr>
      <vt:lpstr>Find the total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hayles</dc:creator>
  <cp:lastModifiedBy>melissa hayles</cp:lastModifiedBy>
  <cp:revision>20</cp:revision>
  <dcterms:created xsi:type="dcterms:W3CDTF">2019-05-04T23:35:40Z</dcterms:created>
  <dcterms:modified xsi:type="dcterms:W3CDTF">2019-05-05T21:37:16Z</dcterms:modified>
</cp:coreProperties>
</file>